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e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59" r:id="rId11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328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A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A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A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10E0CB7-EE86-4D18-97AC-67D0A345D525}" type="slidenum">
              <a:t>‹Nº›</a:t>
            </a:fld>
            <a:endParaRPr lang="es-A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22976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A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" name="5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520"/>
            <a:ext cx="5338440" cy="400247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6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1879" cy="4805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  <p:sp>
        <p:nvSpPr>
          <p:cNvPr id="8" name="7 Marcador de encabezado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3274920" cy="52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9" name="8 Marcador de fecha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4920" cy="52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10" name="9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-360" y="10154880"/>
            <a:ext cx="3274920" cy="52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11" name="10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4880"/>
            <a:ext cx="3274920" cy="528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E56DD098-BF0D-4617-BE12-107386D38C4B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11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AR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055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495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60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302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54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748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561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846D3-9768-4E3C-968F-3CE07BF71E6D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70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A46BE-B379-43CF-8454-1323BE593C5C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92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F69D4-09F3-416B-B20B-1F94B1C7BA52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34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FB40C-E6D5-45D1-88BA-53D9B6DDC396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8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C8B3B5-CA85-4FEB-A711-E54196028262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41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B101C-BC3C-4B5E-8FA5-24C9B946346A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58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C1753-07C1-4CD8-9419-4E194FACBAA4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68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52C13-A532-4685-BA5A-E934714A91B4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3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75BE0-2D01-4116-B4B9-7735969D2241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88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3BC34F-6962-4C01-A36D-4CBB3987731B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498D33-EC5A-4451-8475-AF1E3BFA3927}" type="slidenum"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82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2920" y="301680"/>
            <a:ext cx="9064440" cy="1256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s-AR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2920" y="1767960"/>
            <a:ext cx="9064440" cy="498384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s-A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s-A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s-A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s-A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s-A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280" y="6886080"/>
            <a:ext cx="2341440" cy="5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800" b="0" i="0" u="none" strike="noStrike" baseline="0"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720" y="6886080"/>
            <a:ext cx="3189240" cy="5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800" b="0" i="0" u="none" strike="noStrike" baseline="0"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1pPr>
          </a:lstStyle>
          <a:p>
            <a:pPr lvl="0"/>
            <a:endParaRPr lang="es-AR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080"/>
            <a:ext cx="2341800" cy="5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s-AR" sz="1800" b="0" i="0" u="none" strike="noStrike" baseline="0">
                <a:solidFill>
                  <a:srgbClr val="000000"/>
                </a:solidFill>
                <a:latin typeface="Arial" pitchFamily="18"/>
                <a:ea typeface="SimSun" pitchFamily="2"/>
                <a:cs typeface="SimSun" pitchFamily="2"/>
              </a:defRPr>
            </a:lvl1pPr>
          </a:lstStyle>
          <a:p>
            <a:pPr lvl="0"/>
            <a:fld id="{BBEEC525-ECE2-44BC-B863-85B61EADAE0D}" type="slidenum"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s-AR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s-AR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SimSun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mailto:ingreso@unnoba.edu.ar" TargetMode="External"/><Relationship Id="rId4" Type="http://schemas.openxmlformats.org/officeDocument/2006/relationships/hyperlink" Target="mailto:academica@unnoba.edu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YANET 2019\DIAPOSITIVA\1-01-0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" y="-12892"/>
            <a:ext cx="10080874" cy="75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Forma libre"/>
          <p:cNvSpPr/>
          <p:nvPr/>
        </p:nvSpPr>
        <p:spPr>
          <a:xfrm>
            <a:off x="2520032" y="2627709"/>
            <a:ext cx="6839968" cy="34563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defTabSz="684000" rtl="0" hangingPunct="1">
              <a:lnSpc>
                <a:spcPct val="100000"/>
              </a:lnSpc>
              <a:buNone/>
              <a:tabLst/>
            </a:pPr>
            <a:r>
              <a:rPr lang="es-ES" sz="2400" dirty="0" smtClean="0">
                <a:latin typeface="Lucida Sans Unicode" pitchFamily="18"/>
                <a:ea typeface="Segoe UI" pitchFamily="2"/>
                <a:cs typeface="Tahoma" pitchFamily="2"/>
              </a:rPr>
              <a:t>MUCHAS GRACIAS.</a:t>
            </a:r>
            <a:endParaRPr lang="es-AR" sz="2400" dirty="0">
              <a:latin typeface="Lucida Sans Unicode" pitchFamily="18"/>
              <a:ea typeface="Segoe UI" pitchFamily="2"/>
              <a:cs typeface="Tahoma" pitchFamily="2"/>
            </a:endParaRPr>
          </a:p>
          <a:p>
            <a:pPr marL="0" marR="0" lvl="0" indent="0" defTabSz="684000" rtl="0" hangingPunct="1">
              <a:lnSpc>
                <a:spcPct val="100000"/>
              </a:lnSpc>
              <a:buNone/>
              <a:tabLst/>
            </a:pPr>
            <a:endParaRPr lang="es-AR" sz="2400" dirty="0">
              <a:latin typeface="Lucida Sans Unicode" pitchFamily="18"/>
              <a:ea typeface="Segoe UI" pitchFamily="2"/>
              <a:cs typeface="Tahoma" pitchFamily="2"/>
            </a:endParaRPr>
          </a:p>
          <a:p>
            <a:pPr marL="0" marR="0" lvl="0" indent="0" defTabSz="180000" rtl="0" hangingPunct="1">
              <a:lnSpc>
                <a:spcPct val="100000"/>
              </a:lnSpc>
              <a:buNone/>
              <a:tabLst/>
            </a:pPr>
            <a:r>
              <a:rPr lang="es-AR" sz="2400" b="1" dirty="0" smtClean="0">
                <a:latin typeface="Lucida Sans Unicode" pitchFamily="18"/>
                <a:ea typeface="Segoe UI" pitchFamily="2"/>
                <a:cs typeface="Tahoma" pitchFamily="2"/>
              </a:rPr>
              <a:t>SECRETARÍA ACADÉMICA</a:t>
            </a:r>
          </a:p>
          <a:p>
            <a:pPr marL="0" marR="0" lvl="0" indent="0" defTabSz="180000" rtl="0" hangingPunct="1">
              <a:lnSpc>
                <a:spcPct val="100000"/>
              </a:lnSpc>
              <a:buNone/>
              <a:tabLst/>
            </a:pPr>
            <a:endParaRPr lang="es-AR" sz="2400" b="1" dirty="0">
              <a:latin typeface="Lucida Sans Unicode" pitchFamily="18"/>
              <a:ea typeface="Segoe UI" pitchFamily="2"/>
              <a:cs typeface="Tahoma" pitchFamily="2"/>
            </a:endParaRPr>
          </a:p>
          <a:p>
            <a:pPr marL="0" marR="0" lvl="0" indent="0" defTabSz="180000" rtl="0" hangingPunct="1">
              <a:lnSpc>
                <a:spcPct val="100000"/>
              </a:lnSpc>
              <a:buNone/>
              <a:tabLst/>
            </a:pPr>
            <a:r>
              <a:rPr lang="es-AR" sz="2400" b="1" dirty="0" smtClean="0">
                <a:latin typeface="Lucida Sans Unicode" pitchFamily="18"/>
                <a:ea typeface="Segoe UI" pitchFamily="2"/>
                <a:cs typeface="Tahoma" pitchFamily="2"/>
                <a:hlinkClick r:id="rId4"/>
              </a:rPr>
              <a:t>academica</a:t>
            </a:r>
            <a:r>
              <a:rPr lang="es-AR" sz="2400" dirty="0" smtClean="0">
                <a:latin typeface="Lucida Sans Unicode" pitchFamily="18"/>
                <a:ea typeface="Segoe UI" pitchFamily="2"/>
                <a:cs typeface="Tahoma" pitchFamily="2"/>
                <a:hlinkClick r:id="rId4"/>
              </a:rPr>
              <a:t>@unnoba.edu.ar</a:t>
            </a:r>
            <a:endParaRPr lang="es-AR" sz="2400" dirty="0" smtClean="0">
              <a:latin typeface="Lucida Sans Unicode" pitchFamily="18"/>
              <a:ea typeface="Segoe UI" pitchFamily="2"/>
              <a:cs typeface="Tahoma" pitchFamily="2"/>
            </a:endParaRPr>
          </a:p>
          <a:p>
            <a:pPr defTabSz="180000"/>
            <a:r>
              <a:rPr lang="es-AR" sz="2400" b="1" dirty="0" smtClean="0">
                <a:latin typeface="Lucida Sans Unicode" pitchFamily="18"/>
                <a:ea typeface="Segoe UI" pitchFamily="2"/>
                <a:cs typeface="Tahoma" pitchFamily="2"/>
                <a:hlinkClick r:id="rId5"/>
              </a:rPr>
              <a:t>ingreso</a:t>
            </a:r>
            <a:r>
              <a:rPr lang="es-AR" sz="2400" dirty="0" smtClean="0">
                <a:latin typeface="Lucida Sans Unicode" pitchFamily="18"/>
                <a:ea typeface="Segoe UI" pitchFamily="2"/>
                <a:cs typeface="Tahoma" pitchFamily="2"/>
                <a:hlinkClick r:id="rId5"/>
              </a:rPr>
              <a:t>@unnoba.edu.ar</a:t>
            </a:r>
            <a:endParaRPr lang="es-AR" sz="2400" dirty="0" smtClean="0">
              <a:latin typeface="Lucida Sans Unicode" pitchFamily="18"/>
              <a:ea typeface="Segoe UI" pitchFamily="2"/>
              <a:cs typeface="Tahoma" pitchFamily="2"/>
            </a:endParaRPr>
          </a:p>
          <a:p>
            <a:pPr defTabSz="180000"/>
            <a:endParaRPr lang="es-AR" sz="2400" dirty="0">
              <a:latin typeface="Lucida Sans Unicode" pitchFamily="18"/>
              <a:ea typeface="Segoe UI" pitchFamily="2"/>
              <a:cs typeface="Tahoma" pitchFamily="2"/>
            </a:endParaRPr>
          </a:p>
          <a:p>
            <a:pPr marL="0" marR="0" lvl="0" indent="0" defTabSz="180000" rtl="0" hangingPunct="1">
              <a:lnSpc>
                <a:spcPct val="100000"/>
              </a:lnSpc>
              <a:buNone/>
              <a:tabLst/>
            </a:pPr>
            <a:endParaRPr lang="es-AR" sz="2400" dirty="0">
              <a:latin typeface="Lucida Sans Unicode" pitchFamily="18"/>
              <a:ea typeface="Segoe UI" pitchFamily="2"/>
              <a:cs typeface="Tahoma" pitchFamily="2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12720" y="7164360"/>
            <a:ext cx="7199279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0000"/>
              </a:lnSpc>
              <a:buNone/>
              <a:tabLst/>
            </a:pPr>
            <a:r>
              <a:rPr lang="es-AR" sz="1500" dirty="0">
                <a:solidFill>
                  <a:srgbClr val="FFFFFF"/>
                </a:solidFill>
                <a:latin typeface="Lucida Sans Unicode" pitchFamily="18"/>
                <a:ea typeface="Segoe UI" pitchFamily="2"/>
                <a:cs typeface="Tahoma" pitchFamily="2"/>
              </a:rPr>
              <a:t>CIENCIA Y EDUCACIÓN PARA EL DESARROLLO REGIONAL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" y="-36587"/>
            <a:ext cx="10082020" cy="1868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660240" y="3382920"/>
            <a:ext cx="9085320" cy="1487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6960" rIns="90000" bIns="45000" anchor="t" anchorCtr="0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s-ES" sz="4000" dirty="0" smtClean="0">
                <a:solidFill>
                  <a:srgbClr val="46A2CB"/>
                </a:solidFill>
                <a:latin typeface="TheSans 7-Bold Caps" pitchFamily="50" charset="0"/>
                <a:ea typeface="Segoe UI" pitchFamily="2"/>
                <a:cs typeface="Tahoma" pitchFamily="2"/>
              </a:rPr>
              <a:t>INGRESO 2021</a:t>
            </a:r>
            <a:endParaRPr lang="es-AR" sz="4000" dirty="0">
              <a:solidFill>
                <a:srgbClr val="46A2CB"/>
              </a:solidFill>
              <a:latin typeface="TheSans 7-Bold Caps" pitchFamily="50" charset="0"/>
              <a:ea typeface="Segoe UI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1000"/>
              </a:lnSpc>
              <a:buNone/>
              <a:tabLst/>
            </a:pPr>
            <a:endParaRPr lang="es-AR" sz="3500" dirty="0">
              <a:solidFill>
                <a:srgbClr val="46A2CB"/>
              </a:solidFill>
              <a:latin typeface="Georgia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Conector recto"/>
          <p:cNvSpPr/>
          <p:nvPr/>
        </p:nvSpPr>
        <p:spPr>
          <a:xfrm>
            <a:off x="2160720" y="3951360"/>
            <a:ext cx="6011640" cy="1440"/>
          </a:xfrm>
          <a:prstGeom prst="line">
            <a:avLst/>
          </a:prstGeom>
          <a:noFill/>
          <a:ln w="18000">
            <a:solidFill>
              <a:srgbClr val="80808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A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03809" y="4022639"/>
            <a:ext cx="9576816" cy="6212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lvl="0" algn="ctr" hangingPunct="0">
              <a:lnSpc>
                <a:spcPct val="101000"/>
              </a:lnSpc>
            </a:pPr>
            <a:r>
              <a:rPr lang="es-AR" sz="28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itchFamily="18"/>
                <a:ea typeface="Segoe UI" pitchFamily="2"/>
                <a:cs typeface="Tahoma" pitchFamily="2"/>
              </a:rPr>
              <a:t>Universidad </a:t>
            </a:r>
            <a:r>
              <a:rPr lang="es-AR" sz="28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itchFamily="18"/>
                <a:ea typeface="Segoe UI" pitchFamily="2"/>
                <a:cs typeface="Tahoma" pitchFamily="2"/>
              </a:rPr>
              <a:t>Nacional Noroeste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￭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28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itchFamily="18"/>
                <a:ea typeface="Segoe UI" pitchFamily="2"/>
                <a:cs typeface="Tahoma" pitchFamily="2"/>
              </a:rPr>
              <a:t>Buenos </a:t>
            </a:r>
            <a:r>
              <a:rPr lang="es-AR" sz="28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itchFamily="18"/>
                <a:ea typeface="Segoe UI" pitchFamily="2"/>
                <a:cs typeface="Tahoma" pitchFamily="2"/>
              </a:rPr>
              <a:t>Aires</a:t>
            </a:r>
          </a:p>
        </p:txBody>
      </p:sp>
      <p:sp>
        <p:nvSpPr>
          <p:cNvPr id="5" name="4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Inscripciones 2021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326958" y="1377342"/>
            <a:ext cx="4446923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inscripciones 2021:  Aspirantes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2370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63040" y="1798224"/>
            <a:ext cx="537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Ingresantes por carrera</a:t>
            </a:r>
            <a:endParaRPr lang="es-AR" sz="14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86403"/>
              </p:ext>
            </p:extLst>
          </p:nvPr>
        </p:nvGraphicFramePr>
        <p:xfrm>
          <a:off x="1350313" y="2233010"/>
          <a:ext cx="6714335" cy="44005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066168">
                  <a:extLst>
                    <a:ext uri="{9D8B030D-6E8A-4147-A177-3AD203B41FA5}">
                      <a16:colId xmlns:a16="http://schemas.microsoft.com/office/drawing/2014/main" val="3583968327"/>
                    </a:ext>
                  </a:extLst>
                </a:gridCol>
                <a:gridCol w="1648167">
                  <a:extLst>
                    <a:ext uri="{9D8B030D-6E8A-4147-A177-3AD203B41FA5}">
                      <a16:colId xmlns:a16="http://schemas.microsoft.com/office/drawing/2014/main" val="145200971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u="none" strike="noStrike" dirty="0">
                          <a:effectLst/>
                        </a:rPr>
                        <a:t>Carrera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00" u="none" strike="noStrike" dirty="0">
                          <a:effectLst/>
                        </a:rPr>
                        <a:t>Porcentaje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48116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Abogacía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14,50%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2586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Contador Público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12,26%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59434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Administración 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10,29%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183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Tecnicatura en Gestión de Pymes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2,03%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3007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 dirty="0">
                          <a:effectLst/>
                        </a:rPr>
                        <a:t>Tecnicatura en Gestión Pública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0,99%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9064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Ingeniería Agronómica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9,52%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41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Ingeniería en Alimentos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1,70%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115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Genética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5,58%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6261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 dirty="0">
                          <a:effectLst/>
                        </a:rPr>
                        <a:t>Tecnicatura en </a:t>
                      </a:r>
                      <a:r>
                        <a:rPr lang="es-AR" sz="1000" u="none" strike="noStrike" dirty="0" smtClean="0">
                          <a:effectLst/>
                        </a:rPr>
                        <a:t>Producción </a:t>
                      </a:r>
                      <a:r>
                        <a:rPr lang="es-AR" sz="1000" u="none" strike="noStrike" dirty="0">
                          <a:effectLst/>
                        </a:rPr>
                        <a:t>de Alimentos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1,37%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736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Ingeniería en Informática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4,54%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34299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Sistemas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6,62%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7386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 dirty="0">
                          <a:effectLst/>
                        </a:rPr>
                        <a:t>Ingeniería Industrial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1,53%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075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Ingeniería Mecánica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1,86%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9086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Diseño de Indumentaria y Textil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3,83%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4767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Diseño Gráfico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2,68%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669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Diseño Industrial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1,04%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578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Tecnicatura en Mantenimiento Industrial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0,33%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05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Tecnicatura Universitaria en Desarrollo de Sistemas Informáticos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0,55%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16855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Tecnicatura Universitaria en Soporte Informático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0,11%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5929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Licenciatura en Enfermería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>
                          <a:effectLst/>
                        </a:rPr>
                        <a:t>18,66%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376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AR" sz="1000" u="none" strike="noStrike">
                          <a:effectLst/>
                        </a:rPr>
                        <a:t> </a:t>
                      </a:r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u="none" strike="noStrike" dirty="0">
                          <a:effectLst/>
                        </a:rPr>
                        <a:t>100,00%</a:t>
                      </a:r>
                      <a:endParaRPr lang="es-A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553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Inscripciones 2021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51" y="1850286"/>
            <a:ext cx="6108721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Inscripciones 2021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53" y="1630810"/>
            <a:ext cx="5413717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Inscripciones 2021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01" y="2402021"/>
            <a:ext cx="5100606" cy="34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Módulo Introductorio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079872" y="2236082"/>
            <a:ext cx="7056784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materia Introducción a los Estudios Universitarios del Taller de Articulación e Introducción a los Estudios Universitarios, materia común a todas las carreras de la UNNOBA, se desarrolló durante los meses de noviembre y diciembre del corriente año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115000"/>
              </a:lnSpc>
              <a:spcAft>
                <a:spcPts val="100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total de inscriptos en el primer período de inscripción a carreras,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630 ingresantes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optaron por realizar la materia durante el 2020 y realizaron exitosamente el primer tránsito universitario.</a:t>
            </a:r>
          </a:p>
        </p:txBody>
      </p:sp>
    </p:spTree>
    <p:extLst>
      <p:ext uri="{BB962C8B-B14F-4D97-AF65-F5344CB8AC3E}">
        <p14:creationId xmlns:p14="http://schemas.microsoft.com/office/powerpoint/2010/main" val="30649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Módulo Introductorio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72" y="2111991"/>
            <a:ext cx="7128792" cy="39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0" y="360359"/>
            <a:ext cx="4752280" cy="720719"/>
          </a:xfrm>
          <a:custGeom>
            <a:avLst>
              <a:gd name="f0" fmla="val 4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350313" y="2459997"/>
            <a:ext cx="7380000" cy="3408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endParaRPr lang="es-AR" sz="2800" dirty="0"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88960" y="385419"/>
            <a:ext cx="392292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1000"/>
              </a:lnSpc>
              <a:buNone/>
              <a:tabLst/>
            </a:pPr>
            <a:r>
              <a:rPr lang="es-ES" sz="2800" b="1" dirty="0" smtClean="0">
                <a:solidFill>
                  <a:srgbClr val="FFFFFF"/>
                </a:solidFill>
                <a:latin typeface="Lucida Sans Unicode" panose="020B0602030504020204" pitchFamily="34" charset="0"/>
                <a:ea typeface="Segoe UI" pitchFamily="2"/>
                <a:cs typeface="Lucida Sans Unicode" panose="020B0602030504020204" pitchFamily="34" charset="0"/>
              </a:rPr>
              <a:t>Módulo Introductorio</a:t>
            </a:r>
            <a:endParaRPr lang="es-AR" sz="2800" b="1" dirty="0">
              <a:solidFill>
                <a:srgbClr val="FFFFFF"/>
              </a:solidFill>
              <a:latin typeface="Lucida Sans Unicode" panose="020B0602030504020204" pitchFamily="34" charset="0"/>
              <a:ea typeface="Segoe UI" pitchFamily="2"/>
              <a:cs typeface="Lucida Sans Unicode" panose="020B0602030504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0" y="7020000"/>
            <a:ext cx="10080720" cy="53964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6A2CB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s-A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7720" y="7128000"/>
            <a:ext cx="1665359" cy="3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96" y="2189085"/>
            <a:ext cx="7704856" cy="39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34634</TotalTime>
  <Words>235</Words>
  <Application>Microsoft Office PowerPoint</Application>
  <PresentationFormat>Personalizado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Georgia</vt:lpstr>
      <vt:lpstr>Lucida Sans Unicode</vt:lpstr>
      <vt:lpstr>Segoe UI</vt:lpstr>
      <vt:lpstr>Tahoma</vt:lpstr>
      <vt:lpstr>TheSans 7-Bold Caps</vt:lpstr>
      <vt:lpstr>Times New Roman</vt:lpstr>
      <vt:lpstr>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CEDI-PC1</dc:creator>
  <cp:lastModifiedBy>Alumno</cp:lastModifiedBy>
  <cp:revision>15</cp:revision>
  <dcterms:created xsi:type="dcterms:W3CDTF">2011-06-03T12:18:33Z</dcterms:created>
  <dcterms:modified xsi:type="dcterms:W3CDTF">2020-12-28T13:43:27Z</dcterms:modified>
</cp:coreProperties>
</file>